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3"/>
    <p:sldId id="280" r:id="rId4"/>
    <p:sldId id="289" r:id="rId6"/>
  </p:sldIdLst>
  <p:sldSz cx="9144000" cy="6858000" type="screen4x3"/>
  <p:notesSz cx="7104380" cy="102349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1886"/>
    <p:restoredTop sz="94728"/>
  </p:normalViewPr>
  <p:slideViewPr>
    <p:cSldViewPr showGuides="1">
      <p:cViewPr varScale="1">
        <p:scale>
          <a:sx n="87" d="100"/>
          <a:sy n="87" d="100"/>
        </p:scale>
        <p:origin x="18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83" tIns="47791" rIns="95583" bIns="47791" numCol="1" anchor="t" anchorCtr="0" compatLnSpc="1"/>
          <a:lstStyle>
            <a:lvl1pPr algn="l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83" tIns="47791" rIns="95583" bIns="47791" numCol="1" anchor="t" anchorCtr="0" compatLnSpc="1"/>
          <a:lstStyle>
            <a:lvl1pPr algn="r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995363" y="766763"/>
            <a:ext cx="5116512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4838" cy="4606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83" tIns="47791" rIns="95583" bIns="4779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Clique para editar os estilos de texto do modelo global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Segundo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Terceiro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Quarto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Quinto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83" tIns="47791" rIns="95583" bIns="47791" numCol="1" anchor="b" anchorCtr="0" compatLnSpc="1"/>
          <a:lstStyle>
            <a:lvl1pPr algn="l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83" tIns="47791" rIns="95583" bIns="47791" numCol="1" anchor="b" anchorCtr="0" compatLnSpc="1"/>
          <a:lstStyle>
            <a:lvl1pPr algn="r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8DBFC-620B-4EF6-9471-21739FF220C6}" type="slidenum">
              <a:rPr kumimoji="0" lang="pt-PT" altLang="pt-PT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5583" tIns="47791" rIns="95583" bIns="47791" anchor="b" anchorCtr="0"/>
          <a:p>
            <a:pPr lvl="0" algn="r" defTabSz="954405" eaLnBrk="1" hangingPunct="1">
              <a:spcBef>
                <a:spcPct val="0"/>
              </a:spcBef>
            </a:pPr>
            <a:fld id="{9A0DB2DC-4C9A-4742-B13C-FB6460FD3503}" type="slidenum">
              <a:rPr lang="pt-PT" altLang="pt-PT" sz="1300" dirty="0"/>
            </a:fld>
            <a:endParaRPr lang="pt-PT" altLang="pt-PT" sz="1300" dirty="0"/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4837" cy="4606925"/>
          </a:xfrm>
          <a:ln/>
        </p:spPr>
        <p:txBody>
          <a:bodyPr wrap="square" lIns="95583" tIns="47791" rIns="95583" bIns="47791" anchor="t" anchorCtr="0"/>
          <a:p>
            <a:pPr lvl="0" eaLnBrk="1" hangingPunct="1"/>
            <a:endParaRPr lang="pt-PT" alt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849A39-93E5-48DF-B7B9-02368E996915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B926A6-B329-40B2-89EA-7BE9F36BA41C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01BDFD-3E7F-42D8-9B9B-1C6B18BD900F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PT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568B57-6CB6-4BC1-ACE7-310DFBC478DC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DD315C-EE4C-44CD-BFE3-A1BEEA7464C8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CCB9E0-5F62-4554-B5FD-371A4A8E6C78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57654-C50A-4197-8FC5-F281890EC95B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72C4E-3BBD-4392-89C6-32CC56F83BA7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BE708F-09C7-4EA5-8C75-85F4AC76C6EA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60635A-0F2E-4AA0-BA4C-AB2F6E2B5C44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0D1730-0ADC-4AA2-BCB0-3C76F4F74D79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225738-5C83-441E-8DDF-44B42B7E72EB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pt-PT" altLang="pt-PT" dirty="0"/>
              <a:t>Clique para editar o estilo do título			</a:t>
            </a:r>
            <a:endParaRPr lang="pt-PT" altLang="pt-PT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PT" altLang="pt-PT" dirty="0"/>
              <a:t>Clique para editar os estilos de texto do modelo global</a:t>
            </a:r>
            <a:endParaRPr lang="pt-PT" altLang="pt-PT" dirty="0"/>
          </a:p>
          <a:p>
            <a:pPr lvl="1"/>
            <a:r>
              <a:rPr lang="pt-PT" altLang="pt-PT" dirty="0"/>
              <a:t>Segundo nível</a:t>
            </a:r>
            <a:endParaRPr lang="pt-PT" altLang="pt-PT" dirty="0"/>
          </a:p>
          <a:p>
            <a:pPr lvl="2"/>
            <a:r>
              <a:rPr lang="pt-PT" altLang="pt-PT" dirty="0"/>
              <a:t>Terceiro nível</a:t>
            </a:r>
            <a:endParaRPr lang="pt-PT" altLang="pt-PT" dirty="0"/>
          </a:p>
          <a:p>
            <a:pPr lvl="3"/>
            <a:r>
              <a:rPr lang="pt-PT" altLang="pt-PT" dirty="0"/>
              <a:t>Quarto nível</a:t>
            </a:r>
            <a:endParaRPr lang="pt-PT" altLang="pt-PT" dirty="0"/>
          </a:p>
          <a:p>
            <a:pPr lvl="4"/>
            <a:r>
              <a:rPr lang="pt-PT" altLang="pt-PT" dirty="0"/>
              <a:t>Quinto nível</a:t>
            </a:r>
            <a:endParaRPr lang="pt-PT" altLang="pt-PT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65ADDC-0292-4E40-B12D-E959DCE68F48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geoaventura.pt/" TargetMode="External"/><Relationship Id="rId1" Type="http://schemas.openxmlformats.org/officeDocument/2006/relationships/hyperlink" Target="mailto:geral@geoaventura.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Oval 44"/>
          <p:cNvSpPr/>
          <p:nvPr/>
        </p:nvSpPr>
        <p:spPr>
          <a:xfrm>
            <a:off x="-541337" y="4005263"/>
            <a:ext cx="914400" cy="914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pt-PT" altLang="pt-PT" sz="2400" dirty="0">
              <a:solidFill>
                <a:schemeClr val="bg1"/>
              </a:solidFill>
            </a:endParaRPr>
          </a:p>
        </p:txBody>
      </p:sp>
      <p:sp>
        <p:nvSpPr>
          <p:cNvPr id="15364" name="Text Box 31"/>
          <p:cNvSpPr txBox="1"/>
          <p:nvPr/>
        </p:nvSpPr>
        <p:spPr>
          <a:xfrm>
            <a:off x="468313" y="5084763"/>
            <a:ext cx="8424862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3800" b="1" dirty="0">
                <a:solidFill>
                  <a:schemeClr val="hlink"/>
                </a:solidFill>
                <a:latin typeface="Book Antiqua" panose="02040602050305030304" pitchFamily="18" charset="0"/>
              </a:rPr>
              <a:t>25 anos de Outdoor &amp; Aventura</a:t>
            </a:r>
            <a:endParaRPr lang="pt-PT" altLang="pt-PT" sz="3800" b="1" dirty="0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  <p:sp>
        <p:nvSpPr>
          <p:cNvPr id="15365" name="Rectangle 47"/>
          <p:cNvSpPr/>
          <p:nvPr/>
        </p:nvSpPr>
        <p:spPr>
          <a:xfrm>
            <a:off x="0" y="6329363"/>
            <a:ext cx="9144000" cy="50800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900" dirty="0">
                <a:solidFill>
                  <a:schemeClr val="bg1"/>
                </a:solidFill>
              </a:rPr>
              <a:t>Eis algumas das Empresas mais conhecidas para quem tivemos o gosto de organizar actividades desde 1999:  </a:t>
            </a:r>
            <a:r>
              <a:rPr lang="pt-PT" altLang="pt-PT" sz="900" dirty="0"/>
              <a:t>Auto-europa; Galp Energia; Portugal Telecom; Siemens; Nokia Portugal; Zon; Alcatel; Novis; Altran; Sonae; Água Caldas de Penacova;  IKEA; Pizza Hut; Auto-Sueco/Volvo; C Santos; Nestlé; Matutano; GAM; General Electric; Segece; Santander; Millenium BCP; Caixa G. Depósitos; Barclays; BPN; Caixa Galicia; Credibom; Turiscar</a:t>
            </a:r>
            <a:r>
              <a:rPr lang="pt-PT" altLang="pt-PT" sz="900" dirty="0">
                <a:solidFill>
                  <a:schemeClr val="bg1"/>
                </a:solidFill>
              </a:rPr>
              <a:t> </a:t>
            </a:r>
            <a:r>
              <a:rPr lang="pt-PT" altLang="pt-PT" sz="900" dirty="0"/>
              <a:t>; OMB; Bluepharma; Actavis; Danone; GAM; Marigold Industrial; Apotec; Grupo Peroni; Maxmat; A.Silva Matos; Sanitana; etc</a:t>
            </a:r>
            <a:endParaRPr lang="pt-PT" altLang="pt-PT" sz="9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57" y="188640"/>
            <a:ext cx="1873818" cy="116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0" y="5241925"/>
            <a:ext cx="3851275" cy="1616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Tarifa/Participante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Programa só de atividades, sem refeição:</a:t>
            </a:r>
            <a:r>
              <a:rPr kumimoji="0" lang="pt-PT" altLang="pt-PT" sz="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35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€/</a:t>
            </a:r>
            <a:r>
              <a:rPr kumimoji="0" lang="pt-PT" altLang="pt-PT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(iva não incluído) 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Materiais necessários às atividades; Formação  e apoio Técnico; Seguros de vida/acidentes pessoais;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Atividades discriminadas;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Transporte 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entre o final da atividade (local de almoço ou de términus) e o início (campo Paintball/início da descida do Mondego)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851275" cy="524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3968750"/>
            <a:ext cx="52927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0"/>
            <a:ext cx="529272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12"/>
          <p:cNvSpPr/>
          <p:nvPr>
            <p:ph type="title"/>
          </p:nvPr>
        </p:nvSpPr>
        <p:spPr>
          <a:xfrm>
            <a:off x="755650" y="188913"/>
            <a:ext cx="5703888" cy="647700"/>
          </a:xfrm>
          <a:solidFill>
            <a:srgbClr val="FF00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pt-PT" altLang="pt-PT" sz="1600" b="1" dirty="0">
                <a:solidFill>
                  <a:srgbClr val="FFFF00"/>
                </a:solidFill>
              </a:rPr>
              <a:t>Paintball (kit 200bolas/pax) +  Canoagem (descida Mondego). </a:t>
            </a:r>
            <a:endParaRPr lang="pt-PT" altLang="pt-PT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1475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pt-PT" altLang="pt-PT" sz="2000" dirty="0">
                <a:sym typeface="Wingdings" panose="05000000000000000000" pitchFamily="2" charset="2"/>
              </a:rPr>
              <a:t></a:t>
            </a:r>
            <a:r>
              <a:rPr lang="pt-PT" altLang="pt-PT" sz="2000" dirty="0"/>
              <a:t> </a:t>
            </a:r>
            <a:r>
              <a:rPr lang="pt-PT" altLang="pt-PT" sz="2000" b="1" dirty="0"/>
              <a:t>Condições de Comercialização:</a:t>
            </a:r>
            <a:endParaRPr lang="pt-PT" altLang="pt-PT" sz="2000" b="1" dirty="0"/>
          </a:p>
        </p:txBody>
      </p:sp>
      <p:sp>
        <p:nvSpPr>
          <p:cNvPr id="18435" name="Rectangle 3"/>
          <p:cNvSpPr>
            <a:spLocks noGrp="1"/>
          </p:cNvSpPr>
          <p:nvPr>
            <p:ph idx="1" hasCustomPrompt="1"/>
          </p:nvPr>
        </p:nvSpPr>
        <p:spPr>
          <a:xfrm>
            <a:off x="468313" y="1052513"/>
            <a:ext cx="8280400" cy="40322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 reserva dos serviços mencionados nesta proposta só será confirmada mediante o envio por parte de V. Exas. de confirmação por e-mail / carta; 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As reservas de alojamento estão dependentes da disponibilidade existente nas Unidades Hoteleiras.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Adjudicação do descrito, qualquer alteração pode provocar novo valor a orçamentar e depende da possibilidade de resposta por parte da Geoaventura;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O Cancelamento a menos de 48 horas da acção implica o pagamento de 50% do orçamentado;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O seguro não é activado se os participantes estiverem em estado de embriaguez ou sob a influência de estupefacientes ou outras drogas ou produtos tóxicos não prescritos por médico;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 empresa não se responsabiliza por qualquer dano ou acidente ocorrido durante o programa ou actividade, que não esteja coberto pelos seguros obrigatórios por lei;</a:t>
            </a:r>
            <a:endParaRPr lang="pt-PT" altLang="pt-PT" sz="13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As actividades atrás orçamentadas serão orientadas/monitorizadas por Monitores da Geoaventura.</a:t>
            </a:r>
            <a:endParaRPr lang="pt-PT" altLang="pt-PT" sz="13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/>
              <a:t>- Os valores orçamentados são considerados para o nº mínimo participantes assinalado em cada programa e não incluem IVA à taxa legal, excepto quando indicado no programa.</a:t>
            </a:r>
            <a:endParaRPr lang="pt-PT" altLang="pt-PT" sz="1300" b="1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>
                <a:solidFill>
                  <a:schemeClr val="bg1"/>
                </a:solidFill>
              </a:rPr>
              <a:t>- Lista definitiva de participantes para accionar seguros (nome e data de nascimento) – </a:t>
            </a:r>
            <a:r>
              <a:rPr lang="pt-PT" altLang="pt-PT" sz="1300" dirty="0">
                <a:solidFill>
                  <a:schemeClr val="bg1"/>
                </a:solidFill>
              </a:rPr>
              <a:t>A enviar por e-mail (</a:t>
            </a:r>
            <a:r>
              <a:rPr lang="pt-PT" altLang="pt-PT" sz="1300" dirty="0">
                <a:solidFill>
                  <a:schemeClr val="bg1"/>
                </a:solidFill>
                <a:hlinkClick r:id="rId1"/>
              </a:rPr>
              <a:t>geral@geoaventura.pt</a:t>
            </a:r>
            <a:r>
              <a:rPr lang="pt-PT" altLang="pt-PT" sz="1300" dirty="0">
                <a:solidFill>
                  <a:schemeClr val="bg1"/>
                </a:solidFill>
              </a:rPr>
              <a:t>) até 48 horas antes.</a:t>
            </a:r>
            <a:endParaRPr lang="pt-PT" altLang="pt-PT" sz="13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>
                <a:solidFill>
                  <a:schemeClr val="bg1"/>
                </a:solidFill>
              </a:rPr>
              <a:t>- Oferta do programa escolhido</a:t>
            </a:r>
            <a:r>
              <a:rPr lang="pt-PT" altLang="pt-PT" sz="1300" dirty="0">
                <a:solidFill>
                  <a:schemeClr val="bg1"/>
                </a:solidFill>
              </a:rPr>
              <a:t> ao organizador do grupo para grupos superiores a 15 pessoas (não inclui alimentação e alojamento). </a:t>
            </a:r>
            <a:endParaRPr lang="pt-PT" altLang="pt-PT" sz="1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r>
              <a:rPr lang="pt-PT" altLang="pt-PT" sz="1300" b="1" dirty="0"/>
              <a:t>Forma de pagamento :</a:t>
            </a:r>
            <a:endParaRPr lang="pt-PT" altLang="pt-PT" sz="1300" b="1" dirty="0"/>
          </a:p>
          <a:p>
            <a:pPr>
              <a:buNone/>
            </a:pPr>
            <a:r>
              <a:rPr lang="pt-PT" altLang="pt-PT" sz="1300" b="1" dirty="0"/>
              <a:t>30% antes da actividade</a:t>
            </a:r>
            <a:r>
              <a:rPr lang="pt-PT" altLang="pt-PT" sz="1300" dirty="0"/>
              <a:t> (através de transferência bancária – </a:t>
            </a:r>
            <a:r>
              <a:rPr lang="pt-PT" altLang="pt-PT" sz="1300" b="1" dirty="0">
                <a:solidFill>
                  <a:schemeClr val="accent2"/>
                </a:solidFill>
              </a:rPr>
              <a:t>NIB:</a:t>
            </a:r>
            <a:r>
              <a:rPr lang="pt-PT" altLang="pt-PT" sz="1300" dirty="0">
                <a:solidFill>
                  <a:schemeClr val="accent2"/>
                </a:solidFill>
              </a:rPr>
              <a:t> </a:t>
            </a:r>
            <a:r>
              <a:rPr lang="pt-PT" altLang="pt-PT" sz="1300" b="1" dirty="0">
                <a:solidFill>
                  <a:schemeClr val="accent2"/>
                </a:solidFill>
              </a:rPr>
              <a:t>0035.0210.0001.9126.5306.4</a:t>
            </a:r>
            <a:endParaRPr lang="pt-PT" altLang="pt-PT" sz="1300" dirty="0"/>
          </a:p>
          <a:p>
            <a:pPr>
              <a:buNone/>
            </a:pPr>
            <a:r>
              <a:rPr lang="pt-PT" altLang="pt-PT" sz="1300" b="1" dirty="0"/>
              <a:t>70% após a actividade (ate 30 dias)</a:t>
            </a:r>
            <a:r>
              <a:rPr lang="pt-PT" altLang="pt-PT" sz="1300" dirty="0"/>
              <a:t>. </a:t>
            </a:r>
            <a:r>
              <a:rPr lang="pt-PT" altLang="pt-PT" sz="1300" i="1" dirty="0"/>
              <a:t>A Geoaventura considera como definitiva a lista final enviada para a companhia de seguros, pelo que a ausência dos participantes no dia da actividade implica o pagamento de 50% do valor da tarifa contratada. </a:t>
            </a:r>
            <a:endParaRPr lang="pt-PT" altLang="pt-PT" sz="1300" i="1" dirty="0"/>
          </a:p>
        </p:txBody>
      </p:sp>
      <p:sp>
        <p:nvSpPr>
          <p:cNvPr id="18436" name="Rectangle 4"/>
          <p:cNvSpPr/>
          <p:nvPr/>
        </p:nvSpPr>
        <p:spPr>
          <a:xfrm>
            <a:off x="1042988" y="4630738"/>
            <a:ext cx="7340600" cy="22272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pt-PT" sz="2800" dirty="0"/>
              <a:t>          </a:t>
            </a:r>
            <a:endParaRPr lang="en-US" altLang="pt-PT" sz="2800" dirty="0"/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/>
              <a:t>geral@geoaventura.pt</a:t>
            </a:r>
            <a:endParaRPr lang="en-US" alt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</a:rPr>
              <a:t>Telfs. </a:t>
            </a:r>
            <a:r>
              <a:rPr lang="en-US" alt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914982651, 967049002,</a:t>
            </a: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800" b="1" dirty="0">
                <a:latin typeface="Arial" panose="020B0604020202020204" pitchFamily="34" charset="0"/>
              </a:rPr>
              <a:t>919485976</a:t>
            </a:r>
            <a:endParaRPr lang="en-US" alt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www.geoaventura.pt</a:t>
            </a:r>
            <a:endParaRPr lang="en-US" alt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pt-PT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 de apresentação predefini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2831</Words>
  <Application>WPS Presentation</Application>
  <PresentationFormat/>
  <Paragraphs>35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Times New Roman</vt:lpstr>
      <vt:lpstr>Book Antiqua</vt:lpstr>
      <vt:lpstr>Wingdings 2</vt:lpstr>
      <vt:lpstr>Microsoft YaHei</vt:lpstr>
      <vt:lpstr>Arial Unicode MS</vt:lpstr>
      <vt:lpstr>Modelo de apresentação predefinido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Pedro Rosa</cp:lastModifiedBy>
  <cp:revision>215</cp:revision>
  <cp:lastPrinted>2021-09-29T14:25:37Z</cp:lastPrinted>
  <dcterms:created xsi:type="dcterms:W3CDTF">2025-04-30T14:35:21Z</dcterms:created>
  <dcterms:modified xsi:type="dcterms:W3CDTF">2025-04-30T14:35:44Z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136CF5BFCED94E459714200993FAD3E4_12</vt:lpwstr>
  </property>
  <property fmtid="{D5CDD505-2E9C-101B-9397-08002B2CF9AE}" pid="3" name="KSOProductBuildVer">
    <vt:lpwstr>2070-12.2.0.20795</vt:lpwstr>
  </property>
</Properties>
</file>