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8" r:id="rId3"/>
    <p:sldId id="279" r:id="rId4"/>
    <p:sldId id="273" r:id="rId5"/>
    <p:sldId id="310" r:id="rId6"/>
    <p:sldId id="296" r:id="rId7"/>
    <p:sldId id="293" r:id="rId8"/>
    <p:sldId id="280" r:id="rId10"/>
    <p:sldId id="295" r:id="rId11"/>
    <p:sldId id="297" r:id="rId12"/>
    <p:sldId id="294" r:id="rId13"/>
    <p:sldId id="287" r:id="rId14"/>
    <p:sldId id="289" r:id="rId15"/>
  </p:sldIdLst>
  <p:sldSz cx="9144000" cy="6858000" type="screen4x3"/>
  <p:notesSz cx="7104380" cy="102349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1886"/>
    <p:restoredTop sz="94728"/>
  </p:normalViewPr>
  <p:slideViewPr>
    <p:cSldViewPr showGuides="1">
      <p:cViewPr varScale="1">
        <p:scale>
          <a:sx n="57" d="100"/>
          <a:sy n="57" d="100"/>
        </p:scale>
        <p:origin x="8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93" tIns="47796" rIns="95593" bIns="47796" numCol="1" anchor="t" anchorCtr="0" compatLnSpc="1"/>
          <a:lstStyle>
            <a:lvl1pPr algn="l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93" tIns="47796" rIns="95593" bIns="47796" numCol="1" anchor="t" anchorCtr="0" compatLnSpc="1"/>
          <a:lstStyle>
            <a:lvl1pPr algn="r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993775" y="766763"/>
            <a:ext cx="5119688" cy="3838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4838" cy="4606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93" tIns="47796" rIns="95593" bIns="4779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Clique para editar os estilos de texto do modelo global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Segundo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Terceiro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Quarto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Quinto nível</a:t>
            </a:r>
            <a:endParaRPr kumimoji="0" lang="pt-P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93" tIns="47796" rIns="95593" bIns="47796" numCol="1" anchor="b" anchorCtr="0" compatLnSpc="1"/>
          <a:lstStyle>
            <a:lvl1pPr algn="l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93" tIns="47796" rIns="95593" bIns="47796" numCol="1" anchor="b" anchorCtr="0" compatLnSpc="1"/>
          <a:lstStyle>
            <a:lvl1pPr algn="r" defTabSz="955675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839ACA-A980-4A70-9561-4367BC1EC1A8}" type="slidenum">
              <a:rPr kumimoji="0" lang="pt-PT" altLang="pt-PT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5593" tIns="47796" rIns="95593" bIns="47796" anchor="b" anchorCtr="0"/>
          <a:p>
            <a:pPr lvl="0" algn="r" defTabSz="955675" eaLnBrk="1" hangingPunct="1">
              <a:spcBef>
                <a:spcPct val="0"/>
              </a:spcBef>
            </a:pPr>
            <a:fld id="{9A0DB2DC-4C9A-4742-B13C-FB6460FD3503}" type="slidenum">
              <a:rPr lang="pt-PT" altLang="pt-PT" sz="1300" dirty="0"/>
            </a:fld>
            <a:endParaRPr lang="pt-PT" altLang="pt-PT" sz="1300" dirty="0"/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4837" cy="4606925"/>
          </a:xfrm>
        </p:spPr>
        <p:txBody>
          <a:bodyPr wrap="square" lIns="95593" tIns="47796" rIns="95593" bIns="47796" anchor="t" anchorCtr="0"/>
          <a:p>
            <a:pPr lvl="0" eaLnBrk="1" hangingPunct="1"/>
            <a:endParaRPr lang="pt-PT" alt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5593" tIns="47796" rIns="95593" bIns="47796" anchor="b" anchorCtr="0"/>
          <a:p>
            <a:pPr lvl="0" algn="r" defTabSz="955675" eaLnBrk="1" hangingPunct="1">
              <a:spcBef>
                <a:spcPct val="0"/>
              </a:spcBef>
            </a:pPr>
            <a:fld id="{9A0DB2DC-4C9A-4742-B13C-FB6460FD3503}" type="slidenum">
              <a:rPr lang="pt-PT" altLang="pt-PT" sz="1300" dirty="0"/>
            </a:fld>
            <a:endParaRPr lang="pt-PT" altLang="pt-PT" sz="1300" dirty="0"/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4837" cy="4606925"/>
          </a:xfrm>
        </p:spPr>
        <p:txBody>
          <a:bodyPr wrap="square" lIns="95593" tIns="47796" rIns="95593" bIns="47796" anchor="t" anchorCtr="0"/>
          <a:p>
            <a:pPr lvl="0" eaLnBrk="1" hangingPunct="1"/>
            <a:endParaRPr lang="pt-PT" alt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5593" tIns="47796" rIns="95593" bIns="47796" anchor="b" anchorCtr="0"/>
          <a:p>
            <a:pPr lvl="0" algn="r" defTabSz="955675" eaLnBrk="1" hangingPunct="1">
              <a:spcBef>
                <a:spcPct val="0"/>
              </a:spcBef>
            </a:pPr>
            <a:fld id="{9A0DB2DC-4C9A-4742-B13C-FB6460FD3503}" type="slidenum">
              <a:rPr lang="pt-PT" altLang="pt-PT" sz="1300" dirty="0"/>
            </a:fld>
            <a:endParaRPr lang="pt-PT" altLang="pt-PT" sz="1300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4837" cy="4606925"/>
          </a:xfrm>
        </p:spPr>
        <p:txBody>
          <a:bodyPr wrap="square" lIns="95593" tIns="47796" rIns="95593" bIns="47796" anchor="t" anchorCtr="0"/>
          <a:p>
            <a:pPr lvl="0" eaLnBrk="1" hangingPunct="1"/>
            <a:endParaRPr lang="pt-PT" alt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A249D-055C-4C1D-AE12-8289B33DD239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ADF9EB-11ED-4EF8-A59F-5036CBE64D6C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3CA35D-EEA3-4278-B5BD-8D0FB1723194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pt-PT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AD8602-9017-4DBE-BD43-270F9A3E21E9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99B17B-BB4A-4CF5-9D08-5685097836DA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07188-25BC-4872-AB02-8B390310E7CF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E8A8E-A068-4F80-B49B-7EC3B8A5EBC1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DFF493-464A-4549-8D67-F530C0081FA3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25EADD-DD40-4B92-9621-83551840FF10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AB1C6A-1294-47EC-A49F-C1795FB1FEA4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42D64-536F-45E4-A28A-FF048D109CE9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4F8B40-E859-457D-AAAD-E54B9190270C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pt-PT" altLang="pt-PT" dirty="0"/>
              <a:t>Clique para editar o estilo do título			</a:t>
            </a:r>
            <a:endParaRPr lang="pt-PT" altLang="pt-PT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PT" altLang="pt-PT" dirty="0"/>
              <a:t>Clique para editar os estilos de texto do modelo global</a:t>
            </a:r>
            <a:endParaRPr lang="pt-PT" altLang="pt-PT" dirty="0"/>
          </a:p>
          <a:p>
            <a:pPr lvl="1"/>
            <a:r>
              <a:rPr lang="pt-PT" altLang="pt-PT" dirty="0"/>
              <a:t>Segundo nível</a:t>
            </a:r>
            <a:endParaRPr lang="pt-PT" altLang="pt-PT" dirty="0"/>
          </a:p>
          <a:p>
            <a:pPr lvl="2"/>
            <a:r>
              <a:rPr lang="pt-PT" altLang="pt-PT" dirty="0"/>
              <a:t>Terceiro nível</a:t>
            </a:r>
            <a:endParaRPr lang="pt-PT" altLang="pt-PT" dirty="0"/>
          </a:p>
          <a:p>
            <a:pPr lvl="3"/>
            <a:r>
              <a:rPr lang="pt-PT" altLang="pt-PT" dirty="0"/>
              <a:t>Quarto nível</a:t>
            </a:r>
            <a:endParaRPr lang="pt-PT" altLang="pt-PT" dirty="0"/>
          </a:p>
          <a:p>
            <a:pPr lvl="4"/>
            <a:r>
              <a:rPr lang="pt-PT" altLang="pt-PT" dirty="0"/>
              <a:t>Quinto nível</a:t>
            </a:r>
            <a:endParaRPr lang="pt-PT" altLang="pt-PT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52C5C8-6C03-496A-B618-3184229F4F2B}" type="slidenum">
              <a:rPr kumimoji="0" lang="pt-PT" altLang="pt-PT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pt-PT" altLang="pt-P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geoaventura.pt/" TargetMode="External"/><Relationship Id="rId1" Type="http://schemas.openxmlformats.org/officeDocument/2006/relationships/hyperlink" Target="mailto:geral@geoaventura.pt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171450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1"/>
          <p:cNvSpPr txBox="1"/>
          <p:nvPr/>
        </p:nvSpPr>
        <p:spPr>
          <a:xfrm>
            <a:off x="-757237" y="271463"/>
            <a:ext cx="47513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b="1" dirty="0">
                <a:solidFill>
                  <a:srgbClr val="FF6600"/>
                </a:solidFill>
                <a:latin typeface="Book Antiqua" panose="02040602050305030304" pitchFamily="18" charset="0"/>
              </a:rPr>
              <a:t>Team Building </a:t>
            </a:r>
            <a:endParaRPr lang="pt-PT" altLang="pt-PT" b="1" dirty="0">
              <a:solidFill>
                <a:srgbClr val="FF6600"/>
              </a:solidFill>
              <a:latin typeface="Book Antiqua" panose="0204060205030503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b="1" dirty="0">
                <a:solidFill>
                  <a:srgbClr val="0066FF"/>
                </a:solidFill>
                <a:latin typeface="Book Antiqua" panose="02040602050305030304" pitchFamily="18" charset="0"/>
              </a:rPr>
              <a:t>2026</a:t>
            </a:r>
            <a:endParaRPr lang="pt-PT" altLang="pt-PT" b="1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15364" name="Oval 44"/>
          <p:cNvSpPr/>
          <p:nvPr/>
        </p:nvSpPr>
        <p:spPr>
          <a:xfrm>
            <a:off x="-541337" y="4005263"/>
            <a:ext cx="914400" cy="914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pt-PT" altLang="pt-PT" sz="2400" dirty="0">
              <a:solidFill>
                <a:schemeClr val="bg1"/>
              </a:solidFill>
            </a:endParaRPr>
          </a:p>
        </p:txBody>
      </p:sp>
      <p:sp>
        <p:nvSpPr>
          <p:cNvPr id="15365" name="Text Box 31"/>
          <p:cNvSpPr txBox="1"/>
          <p:nvPr/>
        </p:nvSpPr>
        <p:spPr>
          <a:xfrm>
            <a:off x="468313" y="5084763"/>
            <a:ext cx="8424862" cy="675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3800" b="1" dirty="0">
                <a:solidFill>
                  <a:schemeClr val="hlink"/>
                </a:solidFill>
                <a:latin typeface="Book Antiqua" panose="02040602050305030304" pitchFamily="18" charset="0"/>
              </a:rPr>
              <a:t>25 anos de Outdoor &amp; Aventura</a:t>
            </a:r>
            <a:endParaRPr lang="pt-PT" altLang="pt-PT" sz="3800" b="1" dirty="0">
              <a:solidFill>
                <a:schemeClr val="hlink"/>
              </a:solidFill>
              <a:latin typeface="Book Antiqua" panose="02040602050305030304" pitchFamily="18" charset="0"/>
            </a:endParaRPr>
          </a:p>
        </p:txBody>
      </p:sp>
      <p:sp>
        <p:nvSpPr>
          <p:cNvPr id="15366" name="Rectangle 47"/>
          <p:cNvSpPr/>
          <p:nvPr/>
        </p:nvSpPr>
        <p:spPr>
          <a:xfrm>
            <a:off x="0" y="6343650"/>
            <a:ext cx="9144000" cy="50800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900" dirty="0">
                <a:solidFill>
                  <a:schemeClr val="bg1"/>
                </a:solidFill>
              </a:rPr>
              <a:t>Eis algumas das Empresas mais conhecidas para quem tivemos o gosto de organizar actividades desde 1999:  </a:t>
            </a:r>
            <a:r>
              <a:rPr lang="pt-PT" altLang="pt-PT" sz="900" dirty="0"/>
              <a:t>Auto-europa; Galp Energia; Portugal Telecom; Siemens; Nokia Portugal; Zon; Alcatel; Novis; Altran; Sonae; Água Caldas de Penacova;  IKEA; Pizza Hut; Auto-Sueco/Volvo; C Santos; Nestlé; Matutano; GAM; General Electric; Segece; Santander; Millenium BCP; Caixa G. Depósitos; Barclays; BPN; Caixa Galicia; Credibom; Turiscar</a:t>
            </a:r>
            <a:r>
              <a:rPr lang="pt-PT" altLang="pt-PT" sz="900" dirty="0">
                <a:solidFill>
                  <a:schemeClr val="bg1"/>
                </a:solidFill>
              </a:rPr>
              <a:t> </a:t>
            </a:r>
            <a:r>
              <a:rPr lang="pt-PT" altLang="pt-PT" sz="900" dirty="0"/>
              <a:t>; OMB; Bluepharma; Actavis; Danone; GAM; Marigold Industrial; Apotec; Grupo Peroni; Maxmat; A.Silva Matos; Sanitana; etc</a:t>
            </a:r>
            <a:endParaRPr lang="pt-PT" altLang="pt-PT" sz="9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57" y="188640"/>
            <a:ext cx="1873818" cy="116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Parque verde e rio Mondego | Mapio.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"/>
            <a:ext cx="9144000" cy="636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5"/>
          <p:cNvSpPr>
            <a:spLocks noGrp="1"/>
          </p:cNvSpPr>
          <p:nvPr>
            <p:ph type="title"/>
          </p:nvPr>
        </p:nvSpPr>
        <p:spPr>
          <a:xfrm>
            <a:off x="6084888" y="95250"/>
            <a:ext cx="3059112" cy="4318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pt-PT" altLang="pt-PT" sz="1600" b="1" dirty="0">
                <a:solidFill>
                  <a:schemeClr val="tx1"/>
                </a:solidFill>
              </a:rPr>
              <a:t>Coimbra City Chase</a:t>
            </a:r>
            <a:endParaRPr lang="pt-PT" altLang="pt-PT" sz="1600" b="1" dirty="0">
              <a:solidFill>
                <a:schemeClr val="tx1"/>
              </a:solidFill>
            </a:endParaRPr>
          </a:p>
        </p:txBody>
      </p:sp>
      <p:sp>
        <p:nvSpPr>
          <p:cNvPr id="97287" name="Rectangle 7"/>
          <p:cNvSpPr>
            <a:spLocks noGrp="1"/>
          </p:cNvSpPr>
          <p:nvPr>
            <p:ph idx="1" hasCustomPrompt="1"/>
          </p:nvPr>
        </p:nvSpPr>
        <p:spPr>
          <a:xfrm>
            <a:off x="4067175" y="495300"/>
            <a:ext cx="5076825" cy="1997075"/>
          </a:xfrm>
          <a:solidFill>
            <a:srgbClr val="FF6600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900" dirty="0"/>
              <a:t>Programa –</a:t>
            </a:r>
            <a:endParaRPr lang="pt-PT" altLang="pt-PT" sz="9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900" b="1" dirty="0"/>
              <a:t>Jogo de Team building quebra gelo</a:t>
            </a:r>
            <a:r>
              <a:rPr lang="pt-PT" altLang="pt-PT" sz="900" dirty="0"/>
              <a:t> </a:t>
            </a:r>
            <a:endParaRPr lang="pt-PT" altLang="pt-PT" sz="9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900" b="1" dirty="0"/>
              <a:t>Caça ao tesouro</a:t>
            </a:r>
            <a:r>
              <a:rPr lang="pt-PT" altLang="pt-PT" sz="900" dirty="0"/>
              <a:t>, com </a:t>
            </a:r>
            <a:r>
              <a:rPr lang="pt-PT" altLang="pt-PT" sz="900" i="1" dirty="0"/>
              <a:t>recolha de objetos para construção de jangadas</a:t>
            </a:r>
            <a:endParaRPr lang="pt-PT" altLang="pt-PT" sz="9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900" b="1" dirty="0"/>
              <a:t>Construção de jangadas e travessia do rio</a:t>
            </a:r>
            <a:r>
              <a:rPr lang="pt-PT" altLang="pt-PT" sz="900" dirty="0"/>
              <a:t> (uns participantes vão nas jangadas e outros atravessam o rio pela ponte pedonal). Recolha de Kayaks e Paddles</a:t>
            </a:r>
            <a:endParaRPr lang="pt-PT" altLang="pt-PT" sz="9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900" b="1" dirty="0"/>
              <a:t>Orientação pedestre/aquática</a:t>
            </a:r>
            <a:r>
              <a:rPr lang="pt-PT" altLang="pt-PT" sz="900" dirty="0"/>
              <a:t> com cada equipa dividida entre participantes que fazem partes do percurso no plano de agua em </a:t>
            </a:r>
            <a:r>
              <a:rPr lang="pt-PT" altLang="pt-PT" sz="900" b="1" dirty="0"/>
              <a:t>kayaks e Paddles</a:t>
            </a:r>
            <a:r>
              <a:rPr lang="pt-PT" altLang="pt-PT" sz="900" dirty="0"/>
              <a:t> e outra parte de cada equipa que faz a parte pedestre do percurso de orientação (Cada equipa escolhe 4 participantes em kayak; 2 participantes em Paddle e 4 participantes em percurso pedestre). Os participantes podem trocar de embarcação ou de percurso em em 2 pontos comuns e assim todos podem experimentar os kayaks e as paddles.</a:t>
            </a:r>
            <a:br>
              <a:rPr lang="pt-PT" altLang="pt-PT" sz="1000" dirty="0"/>
            </a:br>
            <a:endParaRPr lang="pt-PT" altLang="pt-PT" sz="1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800" b="1" i="1" u="sng" dirty="0"/>
              <a:t>Inclui</a:t>
            </a:r>
            <a:r>
              <a:rPr lang="pt-PT" altLang="pt-PT" sz="800" b="1" dirty="0"/>
              <a:t>: </a:t>
            </a:r>
            <a:endParaRPr lang="pt-PT" altLang="pt-PT" sz="8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800" b="1" dirty="0"/>
              <a:t>- Formação; Seguros de vida/acidentes pessoais; Atividades discriminadas; monitorização.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Tarifa/pax: 30€ </a:t>
            </a:r>
            <a:r>
              <a:rPr lang="pt-PT" altLang="pt-PT" sz="900" b="1" dirty="0">
                <a:solidFill>
                  <a:schemeClr val="bg1"/>
                </a:solidFill>
              </a:rPr>
              <a:t>(Não inclui Iva à taxa  legal) </a:t>
            </a:r>
            <a:r>
              <a:rPr lang="pt-PT" altLang="pt-PT" sz="1000" b="1" dirty="0"/>
              <a:t>Mínimo: 40 pax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Possibilidade de incluir refeição e alojamento (extra).</a:t>
            </a:r>
            <a:endParaRPr lang="pt-PT" altLang="pt-PT" sz="1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5536"/>
            <a:ext cx="1804403" cy="1353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88" y="5426946"/>
            <a:ext cx="1735856" cy="1301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6" descr="Image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338138"/>
            <a:ext cx="4675188" cy="350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4"/>
          <p:cNvSpPr>
            <a:spLocks noGrp="1"/>
          </p:cNvSpPr>
          <p:nvPr>
            <p:ph type="title"/>
          </p:nvPr>
        </p:nvSpPr>
        <p:spPr>
          <a:xfrm>
            <a:off x="3851275" y="338138"/>
            <a:ext cx="4968875" cy="503237"/>
          </a:xfrm>
          <a:solidFill>
            <a:srgbClr val="FF6600">
              <a:alpha val="100000"/>
            </a:srgb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pt-PT" altLang="pt-PT" dirty="0"/>
              <a:t>Descida do Mondego</a:t>
            </a:r>
            <a:endParaRPr lang="pt-PT" altLang="pt-PT" dirty="0"/>
          </a:p>
        </p:txBody>
      </p:sp>
      <p:pic>
        <p:nvPicPr>
          <p:cNvPr id="27652" name="Picture 6" descr="Padd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820" y="3838575"/>
            <a:ext cx="2912110" cy="2926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7"/>
          <p:cNvSpPr/>
          <p:nvPr/>
        </p:nvSpPr>
        <p:spPr>
          <a:xfrm>
            <a:off x="0" y="-15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pt-PT" altLang="pt-PT" sz="2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970463" y="1078548"/>
            <a:ext cx="3814763" cy="25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Descida </a:t>
            </a:r>
            <a:r>
              <a:rPr kumimoji="0" lang="pt-PT" altLang="pt-PT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Geoaventura</a:t>
            </a: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Grupo</a:t>
            </a: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a 9 </a:t>
            </a:r>
            <a:r>
              <a:rPr kumimoji="0" lang="pt-PT" altLang="pt-PT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25euros/</a:t>
            </a:r>
            <a:r>
              <a:rPr kumimoji="0" lang="pt-PT" altLang="pt-PT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a 50 </a:t>
            </a:r>
            <a:r>
              <a:rPr kumimoji="0" lang="pt-PT" altLang="pt-PT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22.50euros/</a:t>
            </a:r>
            <a:r>
              <a:rPr kumimoji="0" lang="pt-PT" altLang="pt-PT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 de 50 </a:t>
            </a:r>
            <a:r>
              <a:rPr kumimoji="0" lang="pt-PT" altLang="pt-PT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kumimoji="0" lang="pt-PT" altLang="pt-P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- 20.00euros/</a:t>
            </a:r>
            <a:r>
              <a:rPr kumimoji="0" lang="pt-PT" altLang="pt-PT" sz="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Inclui: 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Seguro Acidentes Pessoais de acordo com a Legisla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ão;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Monitores na 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 (r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cio 1/ 10 a 20 </a:t>
            </a:r>
            <a:r>
              <a:rPr kumimoji="0" lang="pt-PT" altLang="pt-PT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aproximadamente) equipados com sistema de comunica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ão.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Ve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culo de apoio em terra para guardar e transportar valores, roupa e comida dos participantes;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Transporte 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o final e o in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cio da descida </a:t>
            </a: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todos os participantes.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Canoas 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kumimoji="0" lang="pt-PT" altLang="pt-PT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PT" altLang="pt-PT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confort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veis, facilmente dirig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veis e insubmerg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veis;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Oferta de 1 bolo regional e de uma </a:t>
            </a: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 a cada participante a meio da descida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t-PT" altLang="pt-PT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pt-PT" altLang="pt-PT" sz="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Oferta ao organizador</a:t>
            </a: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(grupo superior a 15 participantes; 1 Oferta por cada 15 participantes).</a:t>
            </a:r>
            <a:endParaRPr kumimoji="0" lang="pt-PT" alt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pt-PT" alt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inclui: iva, alojamento</a:t>
            </a:r>
            <a:endParaRPr kumimoji="0" lang="pt-PT" alt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5" name="Retângulo 4"/>
          <p:cNvSpPr/>
          <p:nvPr/>
        </p:nvSpPr>
        <p:spPr>
          <a:xfrm>
            <a:off x="122555" y="4005580"/>
            <a:ext cx="5887720" cy="2707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pt-PT" altLang="pt-PT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Almoço – churrasco</a:t>
            </a:r>
            <a:endParaRPr lang="pt-PT" altLang="pt-PT" sz="1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pt-PT" altLang="pt-PT" sz="1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t-PT" altLang="pt-PT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Espaço Verde – Pedra Aguda (Imagem abaixo)</a:t>
            </a:r>
            <a:endParaRPr lang="pt-PT" altLang="pt-PT" sz="1000" dirty="0"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t-PT" altLang="pt-PT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22,50€/pax (Mínimo 40 pax)</a:t>
            </a:r>
            <a:endParaRPr lang="pt-PT" altLang="pt-PT" sz="1000" dirty="0"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t-PT" altLang="pt-PT" sz="10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PT" altLang="pt-PT" sz="10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PT" altLang="pt-PT" sz="1000" b="1" dirty="0">
                <a:sym typeface="+mn-ea"/>
              </a:rPr>
              <a:t>Almoço </a:t>
            </a:r>
            <a:r>
              <a:rPr lang="pt-PT" altLang="pt-PT" sz="1000" dirty="0">
                <a:sym typeface="+mn-ea"/>
              </a:rPr>
              <a:t>– </a:t>
            </a:r>
            <a:r>
              <a:rPr lang="pt-PT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En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tradas v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á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riadas</a:t>
            </a:r>
            <a:endParaRPr lang="en-US" altLang="pt-PT" sz="10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Prato principal - enchidos com abacaxi, frango, entremeada e febra com arroz de feij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ã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o, p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ã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o e Salada. </a:t>
            </a:r>
            <a:endParaRPr lang="en-US" altLang="pt-PT" sz="10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Bebidas - Sumo, 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Á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gua, Vinho tinto e verde, Cerveja branca e preta, Sangria (servi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ç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o dispon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í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vel at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é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 120 minutos). </a:t>
            </a:r>
            <a:endParaRPr lang="en-US" altLang="pt-PT" sz="10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Sobremesa (Fruta) e Caf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é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. </a:t>
            </a:r>
            <a:endParaRPr lang="en-US" altLang="pt-PT" sz="10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O servi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ç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o ser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á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 em formato buffet, com uma 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á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rea espec</a:t>
            </a:r>
            <a:r>
              <a:rPr lang="en-US" altLang="en-US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í</a:t>
            </a:r>
            <a:r>
              <a:rPr lang="en-US" altLang="pt-PT" sz="1000" b="1" dirty="0">
                <a:solidFill>
                  <a:schemeClr val="tx1"/>
                </a:solidFill>
                <a:latin typeface="Tahoma" panose="020B0604030504040204" pitchFamily="34" charset="0"/>
                <a:sym typeface="+mn-ea"/>
              </a:rPr>
              <a:t>fica destinada nada para o efeito, onde cada </a:t>
            </a:r>
            <a:endParaRPr lang="en-US" altLang="pt-PT" sz="10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pt-PT" altLang="pt-P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t-PT" altLang="pt-PT" sz="1000" dirty="0">
                <a:latin typeface="Arial" panose="020B0604020202020204" pitchFamily="34" charset="0"/>
                <a:cs typeface="Arial" panose="020B0604020202020204" pitchFamily="34" charset="0"/>
              </a:rPr>
              <a:t>Não inclui: iva, alojamento</a:t>
            </a:r>
            <a:endParaRPr lang="pt-PT" altLang="pt-PT" sz="1000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pt-PT" altLang="pt-PT" sz="1000" dirty="0"/>
          </a:p>
        </p:txBody>
      </p:sp>
      <p:pic>
        <p:nvPicPr>
          <p:cNvPr id="27656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780" y="3839210"/>
            <a:ext cx="1043940" cy="782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1475"/>
          </a:xfrm>
          <a:solidFill>
            <a:schemeClr val="folHlink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pt-PT" altLang="pt-PT" sz="2000" dirty="0">
                <a:sym typeface="Wingdings" panose="05000000000000000000" pitchFamily="2" charset="2"/>
              </a:rPr>
              <a:t></a:t>
            </a:r>
            <a:r>
              <a:rPr lang="pt-PT" altLang="pt-PT" sz="2000" dirty="0"/>
              <a:t> </a:t>
            </a:r>
            <a:r>
              <a:rPr lang="pt-PT" altLang="pt-PT" sz="2000" b="1" dirty="0"/>
              <a:t>Condições de Comercialização:</a:t>
            </a:r>
            <a:endParaRPr lang="pt-PT" altLang="pt-PT" sz="2000" b="1" dirty="0"/>
          </a:p>
        </p:txBody>
      </p:sp>
      <p:sp>
        <p:nvSpPr>
          <p:cNvPr id="28675" name="Rectangle 3"/>
          <p:cNvSpPr>
            <a:spLocks noGrp="1"/>
          </p:cNvSpPr>
          <p:nvPr>
            <p:ph idx="1" hasCustomPrompt="1"/>
          </p:nvPr>
        </p:nvSpPr>
        <p:spPr>
          <a:xfrm>
            <a:off x="468313" y="1052513"/>
            <a:ext cx="8280400" cy="403225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 reserva dos serviços mencionados nesta proposta só será confirmada mediante o envio por parte de V. Exas. de confirmação por e-mail / carta; 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As reservas de alojamento estão dependentes da disponibilidade existente nas Unidades Hoteleiras.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Adjudicação do descrito, qualquer alteração pode provocar novo valor a orçamentar e depende da possibilidade de resposta por parte da Geoaventura;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O Cancelamento a menos de 48 horas da acção implica o pagamento de 50% do orçamentado;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O seguro não é activado se os participantes estiverem em estado de embriaguez ou sob a influência de estupefacientes ou outras drogas ou produtos tóxicos não prescritos por médico;</a:t>
            </a:r>
            <a:endParaRPr lang="pt-PT" altLang="pt-PT" sz="13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 empresa não se responsabiliza por qualquer dano ou acidente ocorrido durante o programa ou actividade, que não esteja coberto pelos seguros obrigatórios por lei;</a:t>
            </a:r>
            <a:endParaRPr lang="pt-PT" altLang="pt-PT" sz="13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dirty="0">
                <a:solidFill>
                  <a:schemeClr val="bg1"/>
                </a:solidFill>
              </a:rPr>
              <a:t>- As actividades atrás orçamentadas serão orientadas/monitorizadas por Monitores da Geoaventura.</a:t>
            </a:r>
            <a:endParaRPr lang="pt-PT" altLang="pt-PT" sz="13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/>
              <a:t>- Os valores orçamentados são considerados para o nº mínimo participantes assinalado em cada programa e não incluem IVA à taxa legal.</a:t>
            </a:r>
            <a:endParaRPr lang="pt-PT" altLang="pt-PT" sz="1300" b="1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>
                <a:solidFill>
                  <a:schemeClr val="bg1"/>
                </a:solidFill>
              </a:rPr>
              <a:t>- Lista definitiva de participantes para accionar seguros (nome e data de nascimento) – </a:t>
            </a:r>
            <a:r>
              <a:rPr lang="pt-PT" altLang="pt-PT" sz="1300" dirty="0">
                <a:solidFill>
                  <a:schemeClr val="bg1"/>
                </a:solidFill>
              </a:rPr>
              <a:t>A enviar por e-mail (</a:t>
            </a:r>
            <a:r>
              <a:rPr lang="pt-PT" altLang="pt-PT" sz="1300" dirty="0">
                <a:solidFill>
                  <a:schemeClr val="bg1"/>
                </a:solidFill>
                <a:hlinkClick r:id="rId1"/>
              </a:rPr>
              <a:t>geral@geoaventura.pt</a:t>
            </a:r>
            <a:r>
              <a:rPr lang="pt-PT" altLang="pt-PT" sz="1300" dirty="0">
                <a:solidFill>
                  <a:schemeClr val="bg1"/>
                </a:solidFill>
              </a:rPr>
              <a:t>) até 48 horas antes.</a:t>
            </a:r>
            <a:endParaRPr lang="pt-PT" altLang="pt-PT" sz="13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PT" altLang="pt-PT" sz="1300" b="1" dirty="0">
                <a:solidFill>
                  <a:schemeClr val="bg1"/>
                </a:solidFill>
              </a:rPr>
              <a:t>- Oferta do programa escolhido</a:t>
            </a:r>
            <a:r>
              <a:rPr lang="pt-PT" altLang="pt-PT" sz="1300" dirty="0">
                <a:solidFill>
                  <a:schemeClr val="bg1"/>
                </a:solidFill>
              </a:rPr>
              <a:t> ao organizador do grupo para grupos superiores a 15 pessoas (não inclui alimentação e alojamento). </a:t>
            </a:r>
            <a:endParaRPr lang="pt-PT" altLang="pt-PT" sz="1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F"/>
            </a:pPr>
            <a:r>
              <a:rPr lang="pt-PT" altLang="pt-PT" sz="1300" b="1" dirty="0"/>
              <a:t>Forma de pagamento :</a:t>
            </a:r>
            <a:endParaRPr lang="pt-PT" altLang="pt-PT" sz="1300" b="1" dirty="0"/>
          </a:p>
          <a:p>
            <a:pPr>
              <a:buNone/>
            </a:pPr>
            <a:r>
              <a:rPr lang="pt-PT" altLang="pt-PT" sz="1300" b="1" dirty="0"/>
              <a:t>50% antes da actividade</a:t>
            </a:r>
            <a:r>
              <a:rPr lang="pt-PT" altLang="pt-PT" sz="1300" dirty="0"/>
              <a:t> (através de transferência bancária – </a:t>
            </a:r>
            <a:r>
              <a:rPr lang="pt-PT" altLang="pt-PT" sz="1300" b="1" dirty="0">
                <a:solidFill>
                  <a:schemeClr val="accent2"/>
                </a:solidFill>
              </a:rPr>
              <a:t>NIB:</a:t>
            </a:r>
            <a:r>
              <a:rPr lang="pt-PT" altLang="pt-PT" sz="1300" dirty="0">
                <a:solidFill>
                  <a:schemeClr val="accent2"/>
                </a:solidFill>
              </a:rPr>
              <a:t> </a:t>
            </a:r>
            <a:r>
              <a:rPr lang="pt-PT" altLang="pt-PT" sz="1300" b="1" dirty="0">
                <a:solidFill>
                  <a:schemeClr val="accent2"/>
                </a:solidFill>
              </a:rPr>
              <a:t>0035.0210.0001.9126.5306.4</a:t>
            </a:r>
            <a:endParaRPr lang="pt-PT" altLang="pt-PT" sz="1300" dirty="0"/>
          </a:p>
          <a:p>
            <a:pPr>
              <a:buNone/>
            </a:pPr>
            <a:r>
              <a:rPr lang="pt-PT" altLang="pt-PT" sz="1300" b="1" dirty="0"/>
              <a:t>50% após a actividade (ate 30 dias)</a:t>
            </a:r>
            <a:r>
              <a:rPr lang="pt-PT" altLang="pt-PT" sz="1300" dirty="0"/>
              <a:t>. </a:t>
            </a:r>
            <a:r>
              <a:rPr lang="pt-PT" altLang="pt-PT" sz="1300" i="1" dirty="0"/>
              <a:t>A Geoaventura considera como definitiva a lista final enviada para a companhia de seguros, pelo que a ausência dos participantes no dia da actividade implica o pagamento de 50% do valor da tarifa contratada. </a:t>
            </a:r>
            <a:endParaRPr lang="pt-PT" altLang="pt-PT" sz="1300" i="1" dirty="0"/>
          </a:p>
        </p:txBody>
      </p:sp>
      <p:sp>
        <p:nvSpPr>
          <p:cNvPr id="28676" name="Rectangle 4"/>
          <p:cNvSpPr/>
          <p:nvPr/>
        </p:nvSpPr>
        <p:spPr>
          <a:xfrm>
            <a:off x="1042988" y="4630738"/>
            <a:ext cx="7340600" cy="22272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pt-PT" sz="2800" dirty="0"/>
              <a:t>          </a:t>
            </a:r>
            <a:endParaRPr lang="en-US" altLang="pt-PT" sz="2800" dirty="0"/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/>
              <a:t>geral@geoaventura.pt</a:t>
            </a:r>
            <a:endParaRPr lang="en-US" alt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</a:rPr>
              <a:t>Telfs. </a:t>
            </a:r>
            <a:r>
              <a:rPr lang="en-US" alt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914982651, 967049002,</a:t>
            </a: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800" b="1" dirty="0">
                <a:latin typeface="Arial" panose="020B0604020202020204" pitchFamily="34" charset="0"/>
              </a:rPr>
              <a:t>919485976</a:t>
            </a:r>
            <a:endParaRPr lang="en-US" alt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pt-PT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www.geoaventura.pt</a:t>
            </a:r>
            <a:endParaRPr lang="en-US" alt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pt-PT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4992688"/>
            <a:ext cx="2332037" cy="174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5"/>
          <p:cNvSpPr>
            <a:spLocks noGrp="1"/>
          </p:cNvSpPr>
          <p:nvPr>
            <p:ph type="title"/>
          </p:nvPr>
        </p:nvSpPr>
        <p:spPr>
          <a:xfrm>
            <a:off x="5805488" y="57150"/>
            <a:ext cx="3059112" cy="4318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pt-PT" altLang="pt-PT" sz="1600" b="1" dirty="0">
                <a:solidFill>
                  <a:schemeClr val="tx1"/>
                </a:solidFill>
              </a:rPr>
              <a:t>Team Building + Churrasco</a:t>
            </a:r>
            <a:endParaRPr lang="pt-PT" altLang="pt-PT" sz="1600" b="1" dirty="0">
              <a:solidFill>
                <a:schemeClr val="tx1"/>
              </a:solidFill>
            </a:endParaRPr>
          </a:p>
        </p:txBody>
      </p:sp>
      <p:sp>
        <p:nvSpPr>
          <p:cNvPr id="97287" name="Rectangle 7"/>
          <p:cNvSpPr>
            <a:spLocks noGrp="1"/>
          </p:cNvSpPr>
          <p:nvPr>
            <p:ph idx="1" hasCustomPrompt="1"/>
          </p:nvPr>
        </p:nvSpPr>
        <p:spPr>
          <a:xfrm>
            <a:off x="2843213" y="479425"/>
            <a:ext cx="6300787" cy="1655763"/>
          </a:xfrm>
          <a:solidFill>
            <a:srgbClr val="FF6600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i="1" dirty="0">
                <a:solidFill>
                  <a:schemeClr val="bg1"/>
                </a:solidFill>
              </a:rPr>
              <a:t>Coimbra – Espaço privado junto ao Mondego “Pedra Aguda” (na imagem abaixo à esquerda)</a:t>
            </a:r>
            <a:endParaRPr lang="pt-PT" altLang="pt-PT" sz="1000" i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i="1" dirty="0"/>
              <a:t>10h – Recepção do grupo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10.15h – Atividades em simultâneo, em rotação em sub-grupos: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-"/>
            </a:pPr>
            <a:r>
              <a:rPr lang="pt-PT" altLang="pt-PT" sz="1000" b="1" dirty="0">
                <a:solidFill>
                  <a:schemeClr val="bg1"/>
                </a:solidFill>
              </a:rPr>
              <a:t>Slide</a:t>
            </a:r>
            <a:r>
              <a:rPr lang="pt-PT" altLang="pt-PT" sz="1000" b="1" dirty="0"/>
              <a:t> (a atravessar o rio mondego) + </a:t>
            </a:r>
            <a:r>
              <a:rPr lang="pt-PT" altLang="pt-PT" sz="1000" b="1" dirty="0">
                <a:solidFill>
                  <a:schemeClr val="bg1"/>
                </a:solidFill>
              </a:rPr>
              <a:t>Canoagem + Paddle + Dança</a:t>
            </a:r>
            <a:r>
              <a:rPr lang="pt-PT" altLang="pt-PT" sz="1000" b="1" dirty="0"/>
              <a:t> 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-"/>
            </a:pP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13.30h – Almoço outdoor (Grelhada mista)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15.00h – </a:t>
            </a:r>
            <a:r>
              <a:rPr lang="pt-PT" altLang="pt-PT" sz="1000" b="1" dirty="0">
                <a:solidFill>
                  <a:schemeClr val="bg1"/>
                </a:solidFill>
              </a:rPr>
              <a:t>Jogos Team building</a:t>
            </a:r>
            <a:endParaRPr lang="pt-PT" altLang="pt-PT" sz="1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800" b="1" i="1" u="sng" dirty="0"/>
              <a:t>Inclui</a:t>
            </a:r>
            <a:r>
              <a:rPr lang="pt-PT" altLang="pt-PT" sz="800" b="1" dirty="0"/>
              <a:t>: </a:t>
            </a:r>
            <a:endParaRPr lang="pt-PT" altLang="pt-PT" sz="8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800" b="1" dirty="0"/>
              <a:t>- Formação; Seguros de vida/acidentes pessoais; Atividades discriminadas; Alimentação discriminada; monitorização.</a:t>
            </a:r>
            <a:endParaRPr lang="pt-PT" altLang="pt-PT" sz="1000" b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Tarifa/pax: 45€ </a:t>
            </a:r>
            <a:r>
              <a:rPr lang="pt-PT" altLang="pt-PT" sz="900" b="1" dirty="0">
                <a:solidFill>
                  <a:schemeClr val="bg1"/>
                </a:solidFill>
              </a:rPr>
              <a:t>(Não inclui Iva à taxa  legal)</a:t>
            </a:r>
            <a:endParaRPr lang="pt-PT" altLang="pt-PT" sz="9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pt-PT" altLang="pt-PT" sz="1000" b="1" dirty="0"/>
              <a:t>Mínimo: 50 pax</a:t>
            </a:r>
            <a:endParaRPr lang="pt-PT" altLang="pt-PT" sz="1000" b="1" dirty="0"/>
          </a:p>
        </p:txBody>
      </p:sp>
      <p:pic>
        <p:nvPicPr>
          <p:cNvPr id="16389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60350"/>
            <a:ext cx="2332037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213100"/>
            <a:ext cx="2332037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2187575"/>
            <a:ext cx="6300787" cy="467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5230495" y="0"/>
            <a:ext cx="3913505" cy="3768090"/>
          </a:xfrm>
          <a:solidFill>
            <a:srgbClr val="FF6600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pt-PT" altLang="pt-PT" sz="1000" b="1" dirty="0"/>
              <a:t>Programa/atividades:</a:t>
            </a:r>
            <a:endParaRPr lang="pt-PT" altLang="pt-PT" sz="1000" b="1" dirty="0"/>
          </a:p>
          <a:p>
            <a:pPr marL="0" indent="0">
              <a:buFontTx/>
              <a:buNone/>
            </a:pPr>
            <a:endParaRPr lang="pt-PT" altLang="pt-PT" sz="1000" b="1" dirty="0">
              <a:solidFill>
                <a:srgbClr val="0066FF"/>
              </a:solidFill>
            </a:endParaRPr>
          </a:p>
          <a:p>
            <a:pPr marL="0" indent="0">
              <a:buFontTx/>
              <a:buNone/>
            </a:pPr>
            <a:r>
              <a:rPr lang="pt-PT" altLang="pt-PT" sz="1000" b="1" dirty="0">
                <a:solidFill>
                  <a:srgbClr val="0066FF"/>
                </a:solidFill>
              </a:rPr>
              <a:t>Caça ao Tesouro </a:t>
            </a:r>
            <a:r>
              <a:rPr lang="pt-PT" altLang="pt-PT" sz="1000" dirty="0"/>
              <a:t>(obtenção de materiais para a construção de Jangadas)  </a:t>
            </a:r>
            <a:endParaRPr lang="pt-PT" altLang="pt-PT" sz="1000" dirty="0"/>
          </a:p>
          <a:p>
            <a:pPr marL="0" indent="0">
              <a:buFontTx/>
              <a:buNone/>
            </a:pPr>
            <a:r>
              <a:rPr lang="pt-PT" altLang="pt-PT" sz="1000" dirty="0"/>
              <a:t>Percurso </a:t>
            </a:r>
            <a:r>
              <a:rPr lang="pt-PT" altLang="pt-PT" sz="1000" b="1" dirty="0">
                <a:solidFill>
                  <a:srgbClr val="0066FF"/>
                </a:solidFill>
              </a:rPr>
              <a:t>de Jangadas </a:t>
            </a:r>
            <a:endParaRPr lang="pt-PT" altLang="pt-PT" sz="1000" b="1" dirty="0">
              <a:solidFill>
                <a:srgbClr val="0066FF"/>
              </a:solidFill>
            </a:endParaRPr>
          </a:p>
          <a:p>
            <a:pPr marL="0" indent="0">
              <a:buFontTx/>
              <a:buNone/>
            </a:pPr>
            <a:r>
              <a:rPr lang="pt-PT" altLang="pt-PT" sz="1000" b="1" dirty="0">
                <a:solidFill>
                  <a:srgbClr val="0066FF"/>
                </a:solidFill>
              </a:rPr>
              <a:t>Canoagem </a:t>
            </a:r>
            <a:r>
              <a:rPr lang="pt-PT" altLang="pt-PT" sz="1000" b="1" dirty="0"/>
              <a:t>com  Jogos </a:t>
            </a:r>
            <a:r>
              <a:rPr lang="pt-PT" altLang="pt-PT" sz="1000" b="1" dirty="0">
                <a:solidFill>
                  <a:srgbClr val="0066FF"/>
                </a:solidFill>
              </a:rPr>
              <a:t>Team Building </a:t>
            </a:r>
            <a:r>
              <a:rPr lang="pt-PT" altLang="pt-PT" sz="1000" b="1" dirty="0"/>
              <a:t>ao longo do Rio </a:t>
            </a:r>
            <a:endParaRPr lang="pt-PT" altLang="pt-PT" sz="1000" b="1" dirty="0"/>
          </a:p>
          <a:p>
            <a:pPr marL="0" indent="0">
              <a:buFontTx/>
              <a:buNone/>
            </a:pPr>
            <a:r>
              <a:rPr lang="pt-PT" altLang="pt-PT" sz="1000" b="1" dirty="0">
                <a:solidFill>
                  <a:srgbClr val="0066FF"/>
                </a:solidFill>
              </a:rPr>
              <a:t>Slide (</a:t>
            </a:r>
            <a:r>
              <a:rPr lang="pt-PT" altLang="pt-PT" sz="1000" b="1" dirty="0"/>
              <a:t>120 metros a atravessar o rio)</a:t>
            </a:r>
            <a:endParaRPr lang="pt-PT" altLang="pt-PT" sz="1000" b="1" dirty="0"/>
          </a:p>
          <a:p>
            <a:pPr>
              <a:buNone/>
            </a:pPr>
            <a:r>
              <a:rPr lang="pt-PT" altLang="pt-PT" sz="1000" b="1" dirty="0"/>
              <a:t>Almoço </a:t>
            </a:r>
            <a:r>
              <a:rPr lang="pt-PT" altLang="pt-PT" sz="1000" dirty="0"/>
              <a:t>– </a:t>
            </a:r>
            <a:endParaRPr lang="en-US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Entradas v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á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riadas</a:t>
            </a:r>
            <a:endParaRPr lang="en-US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Prato principal - enchidos com abacaxi, frango, entremeada e febra com arroz de feij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ã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o, p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ã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o e Salada. </a:t>
            </a:r>
            <a:endParaRPr lang="en-US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Bebidas - Sumo, 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Á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gua, Vinho tinto e verde, Cerveja branca e preta, Sangria (servi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ç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o dispon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í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vel at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é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 120 minutos). </a:t>
            </a:r>
            <a:endParaRPr lang="en-US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Sobremesa (Fruta) e Caf</a:t>
            </a:r>
            <a:r>
              <a:rPr lang="en-US" altLang="en-US" sz="1000" b="1" dirty="0">
                <a:solidFill>
                  <a:schemeClr val="bg1"/>
                </a:solidFill>
                <a:latin typeface="Tahoma" panose="020B0604030504040204" pitchFamily="34" charset="0"/>
              </a:rPr>
              <a:t>é</a:t>
            </a:r>
            <a:r>
              <a:rPr lang="en-US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. </a:t>
            </a:r>
            <a:endParaRPr lang="en-US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endParaRPr lang="pt-PT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buNone/>
            </a:pPr>
            <a:r>
              <a:rPr lang="pt-PT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Tarifa: 45€/participante (mínimo 50 pax). Iva não incluído.</a:t>
            </a:r>
            <a:endParaRPr lang="pt-PT" altLang="pt-PT" sz="10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pt-PT" altLang="pt-PT" sz="1000" b="1" dirty="0">
                <a:solidFill>
                  <a:schemeClr val="bg1"/>
                </a:solidFill>
              </a:rPr>
              <a:t>Inclui:</a:t>
            </a:r>
            <a:endParaRPr lang="pt-PT" altLang="pt-PT" sz="1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PT" altLang="pt-PT" sz="1000" dirty="0">
                <a:solidFill>
                  <a:schemeClr val="bg1"/>
                </a:solidFill>
              </a:rPr>
              <a:t>     Material certificado; Formação; Seguros de vida/acidentes pessoais; Actividades discriminadas; Alimentação discriminada</a:t>
            </a:r>
            <a:endParaRPr lang="pt-PT" altLang="pt-PT" sz="1000" dirty="0">
              <a:solidFill>
                <a:schemeClr val="bg1"/>
              </a:solidFill>
            </a:endParaRPr>
          </a:p>
        </p:txBody>
      </p:sp>
      <p:sp>
        <p:nvSpPr>
          <p:cNvPr id="17411" name="Rectangle 4"/>
          <p:cNvSpPr/>
          <p:nvPr/>
        </p:nvSpPr>
        <p:spPr>
          <a:xfrm rot="-5400000">
            <a:off x="-2906712" y="2906713"/>
            <a:ext cx="6858000" cy="10429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PT" altLang="pt-PT" sz="7200" dirty="0"/>
              <a:t>Mystic River</a:t>
            </a:r>
            <a:endParaRPr lang="pt-PT" altLang="pt-PT" sz="7200" dirty="0"/>
          </a:p>
        </p:txBody>
      </p:sp>
      <p:pic>
        <p:nvPicPr>
          <p:cNvPr id="17412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" y="0"/>
            <a:ext cx="420497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860" y="3768090"/>
            <a:ext cx="3914140" cy="3089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892040" y="0"/>
            <a:ext cx="4251960" cy="2338705"/>
          </a:xfrm>
          <a:solidFill>
            <a:srgbClr val="FF6600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pt-PT" altLang="pt-PT" sz="1000" b="1" dirty="0"/>
              <a:t>Programa/atividades:</a:t>
            </a:r>
            <a:endParaRPr lang="pt-PT" altLang="pt-PT" sz="1000" b="1" dirty="0"/>
          </a:p>
          <a:p>
            <a:pPr>
              <a:buFontTx/>
              <a:buChar char="-"/>
            </a:pPr>
            <a:r>
              <a:rPr lang="pt-PT" altLang="pt-PT" sz="1000" b="1" dirty="0">
                <a:solidFill>
                  <a:srgbClr val="0066FF"/>
                </a:solidFill>
              </a:rPr>
              <a:t>Jogos de Team Building </a:t>
            </a:r>
            <a:r>
              <a:rPr lang="pt-PT" altLang="pt-PT" sz="1000" dirty="0"/>
              <a:t>(obtenção de materiais para a construção de Jangadas)  </a:t>
            </a:r>
            <a:endParaRPr lang="pt-PT" altLang="pt-PT" sz="1000" dirty="0"/>
          </a:p>
          <a:p>
            <a:pPr>
              <a:buFontTx/>
              <a:buChar char="-"/>
            </a:pPr>
            <a:r>
              <a:rPr lang="pt-PT" altLang="pt-PT" sz="1000" dirty="0"/>
              <a:t>Corrida </a:t>
            </a:r>
            <a:r>
              <a:rPr lang="pt-PT" altLang="pt-PT" sz="1000" b="1" dirty="0">
                <a:solidFill>
                  <a:srgbClr val="0066FF"/>
                </a:solidFill>
              </a:rPr>
              <a:t>de Jangadas </a:t>
            </a:r>
            <a:endParaRPr lang="pt-PT" altLang="pt-PT" sz="1000" b="1" dirty="0">
              <a:solidFill>
                <a:srgbClr val="0066FF"/>
              </a:solidFill>
            </a:endParaRPr>
          </a:p>
          <a:p>
            <a:pPr>
              <a:buNone/>
            </a:pPr>
            <a:endParaRPr lang="pt-PT" altLang="pt-PT" sz="1000" dirty="0"/>
          </a:p>
          <a:p>
            <a:pPr>
              <a:buNone/>
            </a:pPr>
            <a:r>
              <a:rPr lang="pt-PT" altLang="pt-PT" sz="1000" b="1" dirty="0"/>
              <a:t>Almoço </a:t>
            </a:r>
            <a:r>
              <a:rPr lang="pt-PT" altLang="pt-PT" sz="1000" dirty="0"/>
              <a:t>– Grelhada mista com arroz de Feijão, enchidos, salada, sumos, cerveja, vinho, agua, sobremesa  e café em espaço privativo junto ao rio (imagens à esquerda abaixo.</a:t>
            </a:r>
            <a:endParaRPr lang="pt-PT" altLang="pt-PT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pt-PT" altLang="pt-PT" sz="1000" b="1" dirty="0">
                <a:solidFill>
                  <a:schemeClr val="bg1"/>
                </a:solidFill>
                <a:latin typeface="Tahoma" panose="020B0604030504040204" pitchFamily="34" charset="0"/>
              </a:rPr>
              <a:t>Tarifa: 42,5€/participante (mínimo 40 pax). Iva não incluído.</a:t>
            </a:r>
            <a:endParaRPr lang="pt-PT" altLang="pt-PT" sz="10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pt-PT" altLang="pt-PT" sz="1000" b="1" dirty="0">
                <a:solidFill>
                  <a:schemeClr val="bg1"/>
                </a:solidFill>
              </a:rPr>
              <a:t>Inclui:</a:t>
            </a:r>
            <a:endParaRPr lang="pt-PT" altLang="pt-PT" sz="10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PT" altLang="pt-PT" sz="1000" dirty="0">
                <a:solidFill>
                  <a:schemeClr val="bg1"/>
                </a:solidFill>
              </a:rPr>
              <a:t>     Material certificado; Formação; Seguros de vida/acidentes pessoais; Actividades discriminadas; Alimentação discriminada;  1 Monitor/equipa de 10 pax.</a:t>
            </a:r>
            <a:endParaRPr lang="pt-PT" altLang="pt-PT" sz="1000" dirty="0">
              <a:solidFill>
                <a:schemeClr val="bg1"/>
              </a:solidFill>
            </a:endParaRPr>
          </a:p>
        </p:txBody>
      </p:sp>
      <p:sp>
        <p:nvSpPr>
          <p:cNvPr id="17411" name="Rectangle 4"/>
          <p:cNvSpPr/>
          <p:nvPr/>
        </p:nvSpPr>
        <p:spPr>
          <a:xfrm rot="-5400000">
            <a:off x="-2906712" y="2906713"/>
            <a:ext cx="6858000" cy="10429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PT" altLang="pt-PT" sz="7200" dirty="0"/>
              <a:t>T</a:t>
            </a:r>
            <a:r>
              <a:rPr lang="pt-PT" altLang="pt-PT" sz="4000" dirty="0"/>
              <a:t>eam Buildng + Jangadas</a:t>
            </a:r>
            <a:endParaRPr lang="pt-PT" altLang="pt-PT" sz="4000" dirty="0"/>
          </a:p>
        </p:txBody>
      </p:sp>
      <p:pic>
        <p:nvPicPr>
          <p:cNvPr id="3" name="Imagem 2" descr="Pedra Agu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-635"/>
            <a:ext cx="3860800" cy="6858000"/>
          </a:xfrm>
          <a:prstGeom prst="rect">
            <a:avLst/>
          </a:prstGeom>
        </p:spPr>
      </p:pic>
      <p:pic>
        <p:nvPicPr>
          <p:cNvPr id="4" name="Imagem 3" descr="Jangadas_Geoaven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30" y="2372360"/>
            <a:ext cx="1468120" cy="2093595"/>
          </a:xfrm>
          <a:prstGeom prst="rect">
            <a:avLst/>
          </a:prstGeom>
        </p:spPr>
      </p:pic>
      <p:pic>
        <p:nvPicPr>
          <p:cNvPr id="5" name="Imagem 4" descr="Team building_ Pon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730" y="2380615"/>
            <a:ext cx="1541145" cy="2085340"/>
          </a:xfrm>
          <a:prstGeom prst="rect">
            <a:avLst/>
          </a:prstGeom>
        </p:spPr>
      </p:pic>
      <p:pic>
        <p:nvPicPr>
          <p:cNvPr id="6" name="Imagem 5" descr="T. Bui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190" y="4581525"/>
            <a:ext cx="3943350" cy="2218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Imagem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14538"/>
            <a:ext cx="9144000" cy="484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373688"/>
            <a:ext cx="1152525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5373688"/>
            <a:ext cx="1223963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>
          <a:xfrm>
            <a:off x="200025" y="188913"/>
            <a:ext cx="1924050" cy="554038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Montebelo</a:t>
            </a:r>
            <a:r>
              <a:rPr kumimoji="0" lang="pt-PT" alt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Aguieira Resort*****</a:t>
            </a:r>
            <a:endParaRPr kumimoji="0" lang="pt-PT" altLang="pt-PT" sz="1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39975" y="188913"/>
            <a:ext cx="6624638" cy="175323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Orientação aquática score 100 + Team </a:t>
            </a:r>
            <a:r>
              <a:rPr kumimoji="0" lang="pt-PT" altLang="pt-PT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building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1ª fase - </a:t>
            </a:r>
            <a:r>
              <a:rPr kumimoji="0" lang="pt-PT" altLang="pt-PT" sz="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Construção de jangadas + orientação em estratégia por equipas com recurso à jangadas , a pranchas de </a:t>
            </a:r>
            <a:r>
              <a:rPr kumimoji="0" lang="pt-PT" altLang="pt-PT" sz="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Paddle</a:t>
            </a:r>
            <a:r>
              <a:rPr kumimoji="0" lang="pt-PT" altLang="pt-PT" sz="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 a kayaks.</a:t>
            </a:r>
            <a:endParaRPr kumimoji="0" lang="pt-PT" altLang="pt-PT" sz="9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2ª fase – </a:t>
            </a:r>
            <a:r>
              <a:rPr kumimoji="0" lang="pt-PT" altLang="pt-PT" sz="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Jogos de trabalho em equipa team </a:t>
            </a:r>
            <a:r>
              <a:rPr kumimoji="0" lang="pt-PT" altLang="pt-PT" sz="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building</a:t>
            </a:r>
            <a:r>
              <a:rPr kumimoji="0" lang="pt-PT" altLang="pt-PT" sz="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(comunicação, liderança, confiança, cooperação)</a:t>
            </a:r>
            <a:endParaRPr kumimoji="0" lang="pt-PT" altLang="pt-PT" sz="9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Tarifa para as atividades: 30euros/participante</a:t>
            </a:r>
            <a:endParaRPr kumimoji="0" lang="pt-PT" altLang="pt-PT" sz="9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 certificado; Formação Técnica; Seguros de vida/acidentes pessoais;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Atividades discriminadas;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Não Inclui: 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Transporte ; Iva à taxa legal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9" name="Text Box 11"/>
          <p:cNvSpPr txBox="1"/>
          <p:nvPr/>
        </p:nvSpPr>
        <p:spPr>
          <a:xfrm>
            <a:off x="165100" y="801688"/>
            <a:ext cx="1958975" cy="9223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Alojamento no hotel Monte belo Aguieira</a:t>
            </a:r>
            <a:endParaRPr lang="pt-PT" altLang="pt-PT" sz="9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Reunião de trabalho em sala</a:t>
            </a:r>
            <a:endParaRPr lang="pt-PT" altLang="pt-PT" sz="9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pt-PT" altLang="pt-PT" sz="9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PT" altLang="pt-PT" sz="9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Tarifas: a informar posteriormente</a:t>
            </a:r>
            <a:endParaRPr lang="pt-PT" altLang="pt-PT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529272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6350" y="4044950"/>
            <a:ext cx="5273675" cy="237553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Tarifa/Participante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Programa completo: 50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€/</a:t>
            </a:r>
            <a:r>
              <a:rPr kumimoji="0" lang="pt-PT" altLang="pt-PT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(iva não incluído a 23%) 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Programa só de atividades, sem refeição: 35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€/</a:t>
            </a:r>
            <a:r>
              <a:rPr kumimoji="0" lang="pt-PT" altLang="pt-PT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(iva não incluído) 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Materiais necessários às atividades; Formação  e apoio Técnico; Seguros de vida/acidentes pessoais;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Atividades discriminadas;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Transporte 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entre o final da atividade (local de almoço) e o início (campo Paintball e início da descida do Mondego)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Almoço/churrasco em espaço privado junto ao rio (ver imagens ao lado) –</a:t>
            </a:r>
            <a:r>
              <a:rPr kumimoji="0" lang="pt-PT" altLang="pt-PT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kumimoji="0" lang="pt-PT" altLang="pt-PT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 Catering</a:t>
            </a:r>
            <a:endParaRPr kumimoji="0" lang="pt-PT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Grelhada mista com frango entremeada e febra, enchidos, arroz de feijão, , pão, salada, Sumo, Água, Vinho, Cerveja, Sangria, Cidra, Fruta, Café, (comida e bebida podem repetir apenas no período de almoço).</a:t>
            </a:r>
            <a:br>
              <a:rPr kumimoji="0" lang="pt-P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 será de Buffet, onde será colocado uma zona para o efeito para cada pessoa possa usufruir. Terá funcionários suficientes para todo o processo de acompanhamento do buffet.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19460" name="Text Box 12"/>
          <p:cNvSpPr/>
          <p:nvPr>
            <p:ph type="title"/>
          </p:nvPr>
        </p:nvSpPr>
        <p:spPr>
          <a:xfrm>
            <a:off x="4427538" y="188913"/>
            <a:ext cx="4370387" cy="647700"/>
          </a:xfrm>
          <a:solidFill>
            <a:srgbClr val="FF0000">
              <a:alpha val="100000"/>
            </a:srgbClr>
          </a:solidFill>
        </p:spPr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pt-PT" altLang="pt-PT" sz="1600" b="1" dirty="0">
                <a:solidFill>
                  <a:srgbClr val="FFFF00"/>
                </a:solidFill>
              </a:rPr>
              <a:t>Paintball (kit 200bolas/pax) +  Canoagem (descida Mondego) + almoço/churrasco </a:t>
            </a:r>
            <a:endParaRPr lang="pt-PT" altLang="pt-PT" sz="1600" b="1" dirty="0">
              <a:solidFill>
                <a:srgbClr val="FFFF00"/>
              </a:solidFill>
            </a:endParaRPr>
          </a:p>
        </p:txBody>
      </p:sp>
      <p:pic>
        <p:nvPicPr>
          <p:cNvPr id="19461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5400" cy="396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4022725"/>
            <a:ext cx="3779837" cy="283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11"/>
          <p:cNvSpPr txBox="1"/>
          <p:nvPr/>
        </p:nvSpPr>
        <p:spPr>
          <a:xfrm>
            <a:off x="5148263" y="606425"/>
            <a:ext cx="3527425" cy="992188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Tarifa/Participante: </a:t>
            </a:r>
            <a:r>
              <a:rPr lang="pt-PT" altLang="pt-PT" sz="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35€</a:t>
            </a:r>
            <a:endParaRPr lang="pt-PT" altLang="pt-PT" sz="9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PT" altLang="pt-PT" sz="9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Inclui</a:t>
            </a: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PT" altLang="pt-PT" sz="900" b="1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 Material certificado; Formação Técnica; Seguros de vida/acidentes pessoais;</a:t>
            </a: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Actividades discriminadas;</a:t>
            </a:r>
            <a:endParaRPr lang="pt-PT" altLang="pt-PT" sz="900" b="1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lvl="0" indent="0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pt-PT" altLang="pt-PT" sz="9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Não Inclui: </a:t>
            </a:r>
            <a:r>
              <a:rPr lang="pt-PT" altLang="pt-PT" sz="9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Transporte ; Iva </a:t>
            </a:r>
            <a:r>
              <a:rPr lang="pt-PT" altLang="pt-PT" sz="900" b="1" dirty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sym typeface="Wingdings 2" panose="05020102010507070707" pitchFamily="18" charset="2"/>
              </a:rPr>
              <a:t>à</a:t>
            </a:r>
            <a:r>
              <a:rPr lang="pt-PT" altLang="pt-PT" sz="9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taxa legal</a:t>
            </a:r>
            <a:endParaRPr lang="pt-PT" altLang="pt-PT" sz="900" dirty="0">
              <a:solidFill>
                <a:schemeClr val="bg1"/>
              </a:solidFill>
            </a:endParaRPr>
          </a:p>
        </p:txBody>
      </p:sp>
      <p:sp>
        <p:nvSpPr>
          <p:cNvPr id="21508" name="Text Box 12"/>
          <p:cNvSpPr/>
          <p:nvPr>
            <p:ph type="title"/>
          </p:nvPr>
        </p:nvSpPr>
        <p:spPr>
          <a:xfrm>
            <a:off x="5003800" y="188913"/>
            <a:ext cx="3794125" cy="431800"/>
          </a:xfrm>
        </p:spPr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pt-PT" altLang="pt-PT" sz="1600" b="1" dirty="0">
                <a:solidFill>
                  <a:srgbClr val="FFFF00"/>
                </a:solidFill>
              </a:rPr>
              <a:t>Paintball /200 bolas) +  Canoagem</a:t>
            </a:r>
            <a:endParaRPr lang="pt-PT" altLang="pt-PT" sz="1600" b="1" dirty="0">
              <a:solidFill>
                <a:srgbClr val="FFFF00"/>
              </a:solidFill>
            </a:endParaRPr>
          </a:p>
        </p:txBody>
      </p:sp>
      <p:pic>
        <p:nvPicPr>
          <p:cNvPr id="21509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05263"/>
            <a:ext cx="2520950" cy="260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-11112"/>
            <a:ext cx="4572000" cy="5478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2"/>
            <a:ext cx="4572000" cy="546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8"/>
          <p:cNvSpPr/>
          <p:nvPr/>
        </p:nvSpPr>
        <p:spPr>
          <a:xfrm>
            <a:off x="0" y="5010150"/>
            <a:ext cx="4787900" cy="4572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2400" dirty="0"/>
              <a:t>Programa/Actividades</a:t>
            </a:r>
            <a:endParaRPr lang="pt-PT" altLang="pt-PT" sz="2400" dirty="0"/>
          </a:p>
        </p:txBody>
      </p:sp>
      <p:sp>
        <p:nvSpPr>
          <p:cNvPr id="23557" name="Rectangle 9"/>
          <p:cNvSpPr/>
          <p:nvPr/>
        </p:nvSpPr>
        <p:spPr>
          <a:xfrm>
            <a:off x="4787900" y="5013325"/>
            <a:ext cx="4356100" cy="4572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2400" dirty="0"/>
              <a:t>Observações</a:t>
            </a:r>
            <a:endParaRPr lang="pt-PT" altLang="pt-PT" sz="2400" dirty="0"/>
          </a:p>
        </p:txBody>
      </p:sp>
      <p:sp>
        <p:nvSpPr>
          <p:cNvPr id="23558" name="Rectangle 11"/>
          <p:cNvSpPr/>
          <p:nvPr/>
        </p:nvSpPr>
        <p:spPr>
          <a:xfrm>
            <a:off x="4572000" y="5516563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PT" altLang="pt-PT" sz="1200" b="1" i="1" u="sng" dirty="0"/>
              <a:t>Inclui</a:t>
            </a:r>
            <a:r>
              <a:rPr lang="pt-PT" altLang="pt-PT" sz="1200" b="1" dirty="0"/>
              <a:t>: - Material certificado; Formação; Acompanhamento; Seguros de vida/acidentes pessoais; Alojamento (1 noite em quarto duplo), atividades e alimentação discriminada.</a:t>
            </a:r>
            <a:endParaRPr lang="pt-PT" altLang="pt-PT" sz="1200" b="1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pt-PT" altLang="pt-PT" sz="1200" b="1" dirty="0"/>
              <a:t>Não inclui: </a:t>
            </a:r>
            <a:r>
              <a:rPr lang="pt-PT" altLang="pt-PT" sz="1200" b="1" dirty="0">
                <a:solidFill>
                  <a:schemeClr val="bg1"/>
                </a:solidFill>
              </a:rPr>
              <a:t>Iva à taxa legal</a:t>
            </a:r>
            <a:endParaRPr lang="pt-PT" altLang="pt-PT" sz="1200" b="1" dirty="0">
              <a:solidFill>
                <a:schemeClr val="bg1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1200" b="1" dirty="0"/>
              <a:t>Tarifa: 150 euros/participante</a:t>
            </a:r>
            <a:endParaRPr lang="pt-PT" altLang="pt-PT" sz="1200" b="1" dirty="0"/>
          </a:p>
        </p:txBody>
      </p:sp>
      <p:sp>
        <p:nvSpPr>
          <p:cNvPr id="23559" name="Rectangle 12"/>
          <p:cNvSpPr/>
          <p:nvPr/>
        </p:nvSpPr>
        <p:spPr>
          <a:xfrm>
            <a:off x="34925" y="5583238"/>
            <a:ext cx="482441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pt-PT" altLang="pt-PT" sz="1100" b="1" dirty="0"/>
              <a:t>Dia 1 -</a:t>
            </a:r>
            <a:r>
              <a:rPr lang="pt-PT" altLang="pt-PT" sz="1100" dirty="0">
                <a:solidFill>
                  <a:schemeClr val="bg1"/>
                </a:solidFill>
              </a:rPr>
              <a:t> </a:t>
            </a:r>
            <a:r>
              <a:rPr lang="pt-PT" altLang="pt-PT" sz="1600" b="1" dirty="0">
                <a:solidFill>
                  <a:srgbClr val="0066FF"/>
                </a:solidFill>
              </a:rPr>
              <a:t>Ponte 361 + Passadiços do Paiva</a:t>
            </a:r>
            <a:r>
              <a:rPr lang="pt-PT" altLang="pt-PT" sz="1400" b="1" dirty="0"/>
              <a:t> </a:t>
            </a:r>
            <a:endParaRPr lang="pt-PT" altLang="pt-PT" sz="1100" b="1" dirty="0"/>
          </a:p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pt-PT" altLang="pt-PT" sz="1100" b="1" dirty="0"/>
              <a:t>Jantar (Carne Arouquesa)  + Alojamento em Hotel*** </a:t>
            </a:r>
            <a:endParaRPr lang="pt-PT" altLang="pt-PT" sz="1100" b="1" dirty="0"/>
          </a:p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endParaRPr lang="pt-PT" altLang="pt-PT" sz="1100" b="1" dirty="0"/>
          </a:p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pt-PT" altLang="pt-PT" sz="1100" b="1" dirty="0"/>
              <a:t>Dia 2 - </a:t>
            </a:r>
            <a:endParaRPr lang="pt-PT" altLang="pt-PT" sz="1100" dirty="0"/>
          </a:p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pt-PT" altLang="pt-PT" sz="1600" b="1" dirty="0">
                <a:solidFill>
                  <a:srgbClr val="0066FF"/>
                </a:solidFill>
              </a:rPr>
              <a:t>Canyoning no Rio Frades</a:t>
            </a:r>
            <a:endParaRPr lang="pt-PT" altLang="pt-PT" sz="1600" b="1" dirty="0">
              <a:solidFill>
                <a:srgbClr val="0066FF"/>
              </a:solidFill>
            </a:endParaRPr>
          </a:p>
          <a:p>
            <a:pPr marL="0" lvl="0" indent="0"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pt-PT" altLang="pt-PT" sz="1100" b="1" dirty="0"/>
              <a:t>Inclui 2 bifanas e 2 bebidas no final da atividade.</a:t>
            </a:r>
            <a:endParaRPr lang="pt-PT" altLang="pt-PT" sz="1100" b="1" dirty="0"/>
          </a:p>
        </p:txBody>
      </p:sp>
      <p:sp>
        <p:nvSpPr>
          <p:cNvPr id="23560" name="Rectangle 7"/>
          <p:cNvSpPr/>
          <p:nvPr/>
        </p:nvSpPr>
        <p:spPr>
          <a:xfrm>
            <a:off x="0" y="4552950"/>
            <a:ext cx="4572000" cy="457200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pt-PT" altLang="pt-PT" sz="2400" b="1" dirty="0">
                <a:solidFill>
                  <a:schemeClr val="bg1"/>
                </a:solidFill>
                <a:latin typeface="Arial" panose="020B0604020202020204" pitchFamily="34" charset="0"/>
              </a:rPr>
              <a:t>Outdoor Arouca</a:t>
            </a:r>
            <a:endParaRPr lang="en-US" altLang="pt-PT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5292725" cy="473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0" y="4837113"/>
            <a:ext cx="3851275" cy="178308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Tarifa/Participante (mínimo 60 </a:t>
            </a:r>
            <a:r>
              <a:rPr kumimoji="0" lang="pt-PT" altLang="pt-PT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pax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Programa completo: 50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€/</a:t>
            </a:r>
            <a:r>
              <a:rPr kumimoji="0" lang="pt-PT" altLang="pt-PT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pax</a:t>
            </a:r>
            <a:r>
              <a:rPr kumimoji="0" lang="pt-PT" alt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(iva não incluído a 23%) </a:t>
            </a:r>
            <a:endParaRPr kumimoji="0" lang="pt-PT" altLang="pt-P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altLang="pt-PT" sz="9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9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R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Materiais necessários às atividades; Formação  e apoio Técnico; Seguros de vida/acidentes pessoais;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Atividades discriminadas.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alt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Almoço/Porco no Espeto servido no parque de Merendas Louredo Natura </a:t>
            </a:r>
            <a:r>
              <a:rPr kumimoji="0" lang="pt-PT" altLang="pt-PT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Park</a:t>
            </a:r>
            <a:endParaRPr kumimoji="0" lang="pt-PT" altLang="pt-PT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 Buffet</a:t>
            </a:r>
            <a:endParaRPr kumimoji="0" lang="pt-PT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pt-PT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Porco no espeto, arroz de feijão, , pão, salada, Sumo, Água, Vinho, Cerveja, Fruta, Café.</a:t>
            </a:r>
            <a:endParaRPr kumimoji="0" lang="pt-PT" altLang="pt-PT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25604" name="Text Box 12"/>
          <p:cNvSpPr/>
          <p:nvPr>
            <p:ph type="title"/>
          </p:nvPr>
        </p:nvSpPr>
        <p:spPr>
          <a:xfrm>
            <a:off x="4427538" y="166688"/>
            <a:ext cx="4370387" cy="647700"/>
          </a:xfrm>
          <a:solidFill>
            <a:srgbClr val="FF0000">
              <a:alpha val="100000"/>
            </a:srgbClr>
          </a:solidFill>
        </p:spPr>
        <p:txBody>
          <a:bodyPr vert="horz" wrap="square" lIns="91440" tIns="45720" rIns="91440" bIns="45720" anchor="ctr" anchorCtr="0"/>
          <a:p>
            <a:pPr eaLnBrk="1" hangingPunct="1">
              <a:spcBef>
                <a:spcPct val="50000"/>
              </a:spcBef>
            </a:pPr>
            <a:r>
              <a:rPr lang="pt-PT" altLang="pt-PT" sz="1600" b="1" dirty="0">
                <a:solidFill>
                  <a:srgbClr val="FFFF00"/>
                </a:solidFill>
              </a:rPr>
              <a:t>Paintball (kit 200bolas/pax) +  Paddle/Canoagem + Jangadas + Team Building</a:t>
            </a:r>
            <a:endParaRPr lang="pt-PT" altLang="pt-PT" sz="1600" b="1" dirty="0">
              <a:solidFill>
                <a:srgbClr val="FFFF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0825" y="160338"/>
            <a:ext cx="3252788" cy="647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alt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Team </a:t>
            </a:r>
            <a:r>
              <a:rPr kumimoji="0" lang="pt-PT" alt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</a:t>
            </a:r>
            <a:r>
              <a:rPr kumimoji="0" lang="pt-PT" alt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Porco no espeto </a:t>
            </a:r>
            <a:br>
              <a:rPr kumimoji="0" lang="pt-PT" alt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alt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Louredo Natura </a:t>
            </a:r>
            <a:r>
              <a:rPr kumimoji="0" lang="pt-PT" alt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Park</a:t>
            </a:r>
            <a:endParaRPr kumimoji="0" lang="pt-PT" alt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6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63" y="4837113"/>
            <a:ext cx="24130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4" descr="Criança de 9 anos esteve desaparecida Vila Nova de Poiares (com vídeo) –  Notícias de Coimb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4837113"/>
            <a:ext cx="26416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78250" cy="473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 de apresentação predefini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9011</Words>
  <Application>WPS Presentation</Application>
  <PresentationFormat/>
  <Paragraphs>183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Book Antiqua</vt:lpstr>
      <vt:lpstr>Tahoma</vt:lpstr>
      <vt:lpstr>Wingdings 2</vt:lpstr>
      <vt:lpstr>Microsoft YaHei</vt:lpstr>
      <vt:lpstr>Arial Unicode MS</vt:lpstr>
      <vt:lpstr>Modelo de apresentação predefinido</vt:lpstr>
      <vt:lpstr>PowerPoint 演示文稿</vt:lpstr>
      <vt:lpstr>Team Building + Churrasco</vt:lpstr>
      <vt:lpstr>PowerPoint 演示文稿</vt:lpstr>
      <vt:lpstr>PowerPoint 演示文稿</vt:lpstr>
      <vt:lpstr>PowerPoint 演示文稿</vt:lpstr>
      <vt:lpstr>Paintball (kit 200bolas/pax) +  Canoagem (descida Mondego) + almoço/churrasco </vt:lpstr>
      <vt:lpstr>Paintball /200 bolas) +  Canoagem</vt:lpstr>
      <vt:lpstr>PowerPoint 演示文稿</vt:lpstr>
      <vt:lpstr>Paintball (kit 200bolas/pax) +  Paddle/Canoagem + Jangadas + Team Building</vt:lpstr>
      <vt:lpstr>Coimbra City Chase</vt:lpstr>
      <vt:lpstr>Descida do Mondego</vt:lpstr>
      <vt:lpstr> Condições de Comercialização: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Pedro Rosa</cp:lastModifiedBy>
  <cp:revision>232</cp:revision>
  <cp:lastPrinted>2021-06-19T08:24:00Z</cp:lastPrinted>
  <dcterms:created xsi:type="dcterms:W3CDTF">2024-05-17T09:26:00Z</dcterms:created>
  <dcterms:modified xsi:type="dcterms:W3CDTF">2026-03-30T08:43:55Z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0F3D33DB59E54513A44D5DAB6B935A5E_12</vt:lpwstr>
  </property>
  <property fmtid="{D5CDD505-2E9C-101B-9397-08002B2CF9AE}" pid="3" name="KSOProductBuildVer">
    <vt:lpwstr>2070-12.1.0.25242</vt:lpwstr>
  </property>
</Properties>
</file>